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3" r:id="rId9"/>
    <p:sldId id="274" r:id="rId10"/>
    <p:sldId id="272" r:id="rId11"/>
    <p:sldId id="273" r:id="rId12"/>
    <p:sldId id="261" r:id="rId13"/>
    <p:sldId id="271" r:id="rId14"/>
    <p:sldId id="268" r:id="rId15"/>
    <p:sldId id="269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67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64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1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26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10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656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18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28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77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5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7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3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64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66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90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9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59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6C90DB-5B4E-4B99-AFC6-F42EDEF07C6E}" type="datetimeFigureOut">
              <a:rPr lang="hu-HU" smtClean="0"/>
              <a:t>2021. 09. 29.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4068-C0D9-43AB-BCEB-414B701D14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217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ikepércs Önkormányzat | Magyar Népmese Napja">
            <a:extLst>
              <a:ext uri="{FF2B5EF4-FFF2-40B4-BE49-F238E27FC236}">
                <a16:creationId xmlns:a16="http://schemas.microsoft.com/office/drawing/2014/main" id="{9E8DA4C0-FD06-45BF-8C94-39CEC3E6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78" y="284085"/>
            <a:ext cx="8144522" cy="62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1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2368C5-5C69-478C-8A3D-CE2238DD6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67" y="648070"/>
            <a:ext cx="9543495" cy="6072326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NÉPMESE</a:t>
            </a:r>
            <a:endParaRPr lang="hu-HU" b="1" i="1" dirty="0"/>
          </a:p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A népmese csodás elemekkel átszőtt, kitalált történet. Az emberek álmait; a jobb élet, az igazság, a szabadság utáni vágyait tükrözi. 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Benne mindig az igazság diadalmaskodik: 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 jó győz, a rossz elnyeri méltó büntetését. </a:t>
            </a:r>
          </a:p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Szerzője: ismeretlen.</a:t>
            </a:r>
          </a:p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Szövege változik, </a:t>
            </a:r>
          </a:p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szájról-szájra terjed. </a:t>
            </a:r>
          </a:p>
        </p:txBody>
      </p:sp>
    </p:spTree>
    <p:extLst>
      <p:ext uri="{BB962C8B-B14F-4D97-AF65-F5344CB8AC3E}">
        <p14:creationId xmlns:p14="http://schemas.microsoft.com/office/powerpoint/2010/main" val="339693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7866D43-3BE1-4ADF-BE9D-172963EA3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61" y="259672"/>
            <a:ext cx="9046345" cy="6338656"/>
          </a:xfrm>
        </p:spPr>
      </p:pic>
    </p:spTree>
    <p:extLst>
      <p:ext uri="{BB962C8B-B14F-4D97-AF65-F5344CB8AC3E}">
        <p14:creationId xmlns:p14="http://schemas.microsoft.com/office/powerpoint/2010/main" val="62506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382362-363A-4985-A6A1-75687B6FA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328474"/>
            <a:ext cx="10342485" cy="62054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A NÉPMESE FAJTÁI: </a:t>
            </a:r>
          </a:p>
          <a:p>
            <a:pPr marL="0" indent="0" algn="just">
              <a:buNone/>
            </a:pPr>
            <a:r>
              <a:rPr lang="hu-HU" sz="3200" dirty="0">
                <a:latin typeface="Comic Sans MS" panose="030F0702030302020204" pitchFamily="66" charset="0"/>
              </a:rPr>
              <a:t>1. </a:t>
            </a:r>
            <a:r>
              <a:rPr lang="hu-HU" sz="3200" u="sng" dirty="0">
                <a:latin typeface="Comic Sans MS" panose="030F0702030302020204" pitchFamily="66" charset="0"/>
              </a:rPr>
              <a:t>TÜNDÉRMESE</a:t>
            </a:r>
            <a:r>
              <a:rPr lang="hu-HU" sz="3200" dirty="0">
                <a:latin typeface="Comic Sans MS" panose="030F0702030302020204" pitchFamily="66" charset="0"/>
              </a:rPr>
              <a:t> – Azokat a meséket, amelyekben varázs </a:t>
            </a:r>
            <a:r>
              <a:rPr lang="hu-HU" sz="3200" dirty="0" err="1">
                <a:latin typeface="Comic Sans MS" panose="030F0702030302020204" pitchFamily="66" charset="0"/>
              </a:rPr>
              <a:t>erejű</a:t>
            </a:r>
            <a:r>
              <a:rPr lang="hu-HU" sz="3200" dirty="0">
                <a:latin typeface="Comic Sans MS" panose="030F0702030302020204" pitchFamily="66" charset="0"/>
              </a:rPr>
              <a:t> tárgyak, természetfeletti lények, csodák fordulnak elő, tündérmeséknek nevezzük.  </a:t>
            </a:r>
          </a:p>
          <a:p>
            <a:pPr marL="0" indent="0" algn="just">
              <a:buNone/>
            </a:pPr>
            <a:r>
              <a:rPr lang="hu-HU" sz="3200" dirty="0">
                <a:latin typeface="Comic Sans MS" panose="030F0702030302020204" pitchFamily="66" charset="0"/>
              </a:rPr>
              <a:t>2. </a:t>
            </a:r>
            <a:r>
              <a:rPr lang="hu-HU" sz="3200" u="sng" dirty="0">
                <a:latin typeface="Comic Sans MS" panose="030F0702030302020204" pitchFamily="66" charset="0"/>
              </a:rPr>
              <a:t>TRÉFÁS MESE</a:t>
            </a:r>
            <a:r>
              <a:rPr lang="hu-HU" sz="3200" dirty="0">
                <a:latin typeface="Comic Sans MS" panose="030F0702030302020204" pitchFamily="66" charset="0"/>
              </a:rPr>
              <a:t> – Központjában az emberi butaság áll, ezt teszi nevetségessé. A mese célja a szórakozás. Egymást követik benne a humoros történések, események. </a:t>
            </a:r>
          </a:p>
          <a:p>
            <a:pPr marL="0" indent="0" algn="just">
              <a:buNone/>
            </a:pPr>
            <a:r>
              <a:rPr lang="hu-HU" sz="3200" dirty="0">
                <a:latin typeface="Comic Sans MS" panose="030F0702030302020204" pitchFamily="66" charset="0"/>
              </a:rPr>
              <a:t>3. </a:t>
            </a:r>
            <a:r>
              <a:rPr lang="hu-HU" sz="3200" u="sng" dirty="0">
                <a:latin typeface="Comic Sans MS" panose="030F0702030302020204" pitchFamily="66" charset="0"/>
              </a:rPr>
              <a:t>ÁLLATMESE</a:t>
            </a:r>
            <a:r>
              <a:rPr lang="hu-HU" sz="3200" dirty="0">
                <a:latin typeface="Comic Sans MS" panose="030F0702030302020204" pitchFamily="66" charset="0"/>
              </a:rPr>
              <a:t> – Szereplői emberi tulajdonságokkal felruházott állatok. Cselekedeteik mindig valamilyen tanulsággal szolgálnak. </a:t>
            </a:r>
          </a:p>
        </p:txBody>
      </p:sp>
    </p:spTree>
    <p:extLst>
      <p:ext uri="{BB962C8B-B14F-4D97-AF65-F5344CB8AC3E}">
        <p14:creationId xmlns:p14="http://schemas.microsoft.com/office/powerpoint/2010/main" val="85688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170AFD-AA9D-4636-AA39-395B3345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7554"/>
            <a:ext cx="9984898" cy="60708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hu-HU" sz="4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hu-HU" sz="4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A NÉPMESE FAJTÁI: </a:t>
            </a:r>
          </a:p>
          <a:p>
            <a:pPr marL="0" indent="0" algn="just">
              <a:buNone/>
            </a:pPr>
            <a:r>
              <a:rPr lang="hu-HU" sz="3200" i="1" dirty="0">
                <a:latin typeface="Comic Sans MS" panose="030F0702030302020204" pitchFamily="66" charset="0"/>
              </a:rPr>
              <a:t>4. </a:t>
            </a:r>
            <a:r>
              <a:rPr lang="hu-HU" sz="3200" i="1" u="sng" dirty="0">
                <a:latin typeface="Comic Sans MS" panose="030F0702030302020204" pitchFamily="66" charset="0"/>
              </a:rPr>
              <a:t>CSALIMESE:</a:t>
            </a:r>
            <a:r>
              <a:rPr lang="hu-HU" sz="3200" i="1" dirty="0">
                <a:latin typeface="Comic Sans MS" panose="030F0702030302020204" pitchFamily="66" charset="0"/>
              </a:rPr>
              <a:t> - A hallgató, illetve az olvasó megtévesztésére, megtréfálására szolgál. Jellemzője, hogy a mesélő hirtelen zárja le a mesét.</a:t>
            </a:r>
          </a:p>
          <a:p>
            <a:pPr marL="0" indent="0" algn="just">
              <a:buNone/>
            </a:pPr>
            <a:r>
              <a:rPr lang="hu-HU" sz="3200" i="1" dirty="0">
                <a:latin typeface="Comic Sans MS" panose="030F0702030302020204" pitchFamily="66" charset="0"/>
              </a:rPr>
              <a:t>5. </a:t>
            </a:r>
            <a:r>
              <a:rPr lang="hu-HU" sz="3200" i="1" u="sng" dirty="0">
                <a:latin typeface="Comic Sans MS" panose="030F0702030302020204" pitchFamily="66" charset="0"/>
              </a:rPr>
              <a:t>LÁNC MESE:</a:t>
            </a:r>
            <a:r>
              <a:rPr lang="hu-HU" sz="3200" i="1" dirty="0">
                <a:latin typeface="Comic Sans MS" panose="030F0702030302020204" pitchFamily="66" charset="0"/>
              </a:rPr>
              <a:t> - Olyan népmese, amelyet az ismétlés különböző formái tesznek változatossá. </a:t>
            </a:r>
          </a:p>
          <a:p>
            <a:pPr marL="0" indent="0" algn="just">
              <a:buNone/>
            </a:pPr>
            <a:r>
              <a:rPr lang="hu-HU" sz="3200" i="1" dirty="0">
                <a:latin typeface="Comic Sans MS" panose="030F0702030302020204" pitchFamily="66" charset="0"/>
              </a:rPr>
              <a:t>6. </a:t>
            </a:r>
            <a:r>
              <a:rPr lang="hu-HU" sz="3200" i="1" u="sng" dirty="0">
                <a:latin typeface="Comic Sans MS" panose="030F0702030302020204" pitchFamily="66" charset="0"/>
              </a:rPr>
              <a:t>REÁLIS - VALÓS MESE:</a:t>
            </a:r>
            <a:r>
              <a:rPr lang="hu-HU" sz="3200" i="1" dirty="0">
                <a:latin typeface="Comic Sans MS" panose="030F0702030302020204" pitchFamily="66" charset="0"/>
              </a:rPr>
              <a:t> - Formáját tekintve mese, de hiányoznak belőle a csodás elemek. Ezek a történések, események a valóságban is megtörténhetnek. </a:t>
            </a:r>
          </a:p>
        </p:txBody>
      </p:sp>
    </p:spTree>
    <p:extLst>
      <p:ext uri="{BB962C8B-B14F-4D97-AF65-F5344CB8AC3E}">
        <p14:creationId xmlns:p14="http://schemas.microsoft.com/office/powerpoint/2010/main" val="327968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70787526-2BFD-43F5-B4D1-FE8CEB32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8" y="140494"/>
            <a:ext cx="11020425" cy="6577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b="1" i="0" dirty="0">
                <a:effectLst/>
                <a:latin typeface="Comic Sans MS" panose="030F0702030302020204" pitchFamily="66" charset="0"/>
              </a:rPr>
              <a:t>Kincsünk és tanítónk a magyar népmese</a:t>
            </a:r>
          </a:p>
        </p:txBody>
      </p:sp>
      <p:pic>
        <p:nvPicPr>
          <p:cNvPr id="7172" name="Picture 4" descr="Hungarikummá nyilvánították a Magyar Népmesék rajzfilmsorozatot">
            <a:extLst>
              <a:ext uri="{FF2B5EF4-FFF2-40B4-BE49-F238E27FC236}">
                <a16:creationId xmlns:a16="http://schemas.microsoft.com/office/drawing/2014/main" id="{3CD89238-EB27-476F-BE59-D7AC0CF8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85825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incsünk és tanítónk a magyar népmese | Sokszínű vidék">
            <a:extLst>
              <a:ext uri="{FF2B5EF4-FFF2-40B4-BE49-F238E27FC236}">
                <a16:creationId xmlns:a16="http://schemas.microsoft.com/office/drawing/2014/main" id="{09A91B11-5540-4142-959D-FBC1CDA5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858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yermekkorunk legfontosabb történetei- Ma van a Magyar Népmese Napja! -  hajdupress.hu">
            <a:extLst>
              <a:ext uri="{FF2B5EF4-FFF2-40B4-BE49-F238E27FC236}">
                <a16:creationId xmlns:a16="http://schemas.microsoft.com/office/drawing/2014/main" id="{FC6C14D9-5755-447D-B4CB-84C1F560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7" y="885825"/>
            <a:ext cx="267176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 népmesemondó versenyek tanulságairól rendez konferenciát a Hagyományok  Háza – Szabad Magyar Szó">
            <a:extLst>
              <a:ext uri="{FF2B5EF4-FFF2-40B4-BE49-F238E27FC236}">
                <a16:creationId xmlns:a16="http://schemas.microsoft.com/office/drawing/2014/main" id="{9DBAA52E-0917-44DC-A27A-EDE40DEBF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77177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Magyar népmesék: A selyemrét - video Dailymotion">
            <a:extLst>
              <a:ext uri="{FF2B5EF4-FFF2-40B4-BE49-F238E27FC236}">
                <a16:creationId xmlns:a16="http://schemas.microsoft.com/office/drawing/2014/main" id="{0DCD18FF-A091-4AF8-BEB3-EEC64915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700338"/>
            <a:ext cx="2466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ivatalosan is hungarikumnak nyilvánították a Magyar népmesék  rajzfilmsorozatot - Hírözön">
            <a:extLst>
              <a:ext uri="{FF2B5EF4-FFF2-40B4-BE49-F238E27FC236}">
                <a16:creationId xmlns:a16="http://schemas.microsoft.com/office/drawing/2014/main" id="{84AB7857-0B31-40BB-B740-AD386D44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1" y="277177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Kincsünk és tanítónk a magyar népmese | Sokszínű vidék">
            <a:extLst>
              <a:ext uri="{FF2B5EF4-FFF2-40B4-BE49-F238E27FC236}">
                <a16:creationId xmlns:a16="http://schemas.microsoft.com/office/drawing/2014/main" id="{EA393B15-ED9E-4F85-8956-C2970616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11" y="4729162"/>
            <a:ext cx="285749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11 csodálatos magyar népmese, amit mindenkinek kötelező megnézni | szmo.hu">
            <a:extLst>
              <a:ext uri="{FF2B5EF4-FFF2-40B4-BE49-F238E27FC236}">
                <a16:creationId xmlns:a16="http://schemas.microsoft.com/office/drawing/2014/main" id="{4DD68E2B-925D-4340-8FAE-7F9E54AB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02" y="4729162"/>
            <a:ext cx="27336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3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F5536F-D9C1-4CFD-A252-C779FA32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08" y="683580"/>
            <a:ext cx="9099612" cy="6088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5400" dirty="0">
                <a:latin typeface="Comic Sans MS" panose="030F0702030302020204" pitchFamily="66" charset="0"/>
              </a:rPr>
              <a:t>Ezért ne csak a mai nap, </a:t>
            </a:r>
          </a:p>
          <a:p>
            <a:pPr marL="0" indent="0" algn="ctr">
              <a:buNone/>
            </a:pPr>
            <a:r>
              <a:rPr lang="hu-HU" sz="5400" dirty="0">
                <a:latin typeface="Comic Sans MS" panose="030F0702030302020204" pitchFamily="66" charset="0"/>
              </a:rPr>
              <a:t>hanem minden nap: </a:t>
            </a:r>
          </a:p>
          <a:p>
            <a:pPr marL="0" indent="0">
              <a:buNone/>
            </a:pPr>
            <a:r>
              <a:rPr lang="hu-H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- OLVASSATOK, </a:t>
            </a:r>
          </a:p>
          <a:p>
            <a:pPr marL="0" indent="0">
              <a:buNone/>
            </a:pPr>
            <a:r>
              <a:rPr lang="hu-H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- NÉZZETEK, </a:t>
            </a:r>
            <a:r>
              <a:rPr lang="hu-HU" sz="5400" dirty="0">
                <a:latin typeface="Comic Sans MS" panose="030F0702030302020204" pitchFamily="66" charset="0"/>
              </a:rPr>
              <a:t>vagy</a:t>
            </a:r>
            <a:r>
              <a:rPr lang="hu-HU" sz="5400" b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hu-H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- HALLGASSATOK MEG </a:t>
            </a:r>
          </a:p>
          <a:p>
            <a:pPr>
              <a:buFontTx/>
              <a:buChar char="-"/>
            </a:pPr>
            <a:endParaRPr lang="hu-HU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hu-HU" sz="5400" dirty="0">
                <a:latin typeface="Comic Sans MS" panose="030F0702030302020204" pitchFamily="66" charset="0"/>
              </a:rPr>
              <a:t>egy </a:t>
            </a:r>
            <a:r>
              <a:rPr lang="hu-HU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MAGYAR NÉPMESÉT</a:t>
            </a:r>
            <a:r>
              <a:rPr lang="hu-HU" sz="5400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AD0B5F-1D67-4691-8448-38F977AA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" y="1206230"/>
            <a:ext cx="2831491" cy="42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2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DCF49F-F903-4BFD-AF36-9203837B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2" y="301842"/>
            <a:ext cx="8123068" cy="624987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800" b="1" i="1" dirty="0">
                <a:latin typeface="Comic Sans MS" panose="030F0702030302020204" pitchFamily="66" charset="0"/>
              </a:rPr>
              <a:t>KÖSZÖNÖM </a:t>
            </a:r>
          </a:p>
          <a:p>
            <a:pPr marL="0" indent="0" algn="ctr">
              <a:buNone/>
            </a:pPr>
            <a:r>
              <a:rPr lang="hu-HU" sz="4800" b="1" i="1" dirty="0">
                <a:latin typeface="Comic Sans MS" panose="030F0702030302020204" pitchFamily="66" charset="0"/>
              </a:rPr>
              <a:t>A FIGYELMETEKET!</a:t>
            </a:r>
          </a:p>
          <a:p>
            <a:pPr marL="0" indent="0" algn="ctr">
              <a:buNone/>
            </a:pPr>
            <a:endParaRPr lang="hu-HU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hu-HU" sz="4800" b="1" i="1" dirty="0">
                <a:latin typeface="Comic Sans MS" panose="030F0702030302020204" pitchFamily="66" charset="0"/>
              </a:rPr>
              <a:t>TOVÁBBI TARTALMAS, </a:t>
            </a:r>
          </a:p>
          <a:p>
            <a:pPr marL="0" indent="0" algn="ctr">
              <a:buNone/>
            </a:pPr>
            <a:r>
              <a:rPr lang="hu-HU" sz="4800" b="1" i="1" dirty="0">
                <a:latin typeface="Comic Sans MS" panose="030F0702030302020204" pitchFamily="66" charset="0"/>
              </a:rPr>
              <a:t>SZÉP NAPOT </a:t>
            </a:r>
          </a:p>
          <a:p>
            <a:pPr marL="0" indent="0" algn="ctr">
              <a:buNone/>
            </a:pPr>
            <a:r>
              <a:rPr lang="hu-HU" sz="4800" b="1" i="1" dirty="0">
                <a:latin typeface="Comic Sans MS" panose="030F0702030302020204" pitchFamily="66" charset="0"/>
              </a:rPr>
              <a:t>KÍVÁNOK NEKTEK!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F0091FC-FABA-4158-9891-F1F8B663A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51" y="1517515"/>
            <a:ext cx="3177826" cy="47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4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38CDBB-64F5-47F1-AF62-13F54808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C00000"/>
                </a:solidFill>
                <a:latin typeface="Comic Sans MS" panose="030F0702030302020204" pitchFamily="66" charset="0"/>
              </a:rPr>
              <a:t>BENEDEK ELEK : </a:t>
            </a:r>
            <a:br>
              <a:rPr lang="hu-HU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hu-HU" b="1" dirty="0">
                <a:solidFill>
                  <a:srgbClr val="C00000"/>
                </a:solidFill>
                <a:latin typeface="Comic Sans MS" panose="030F0702030302020204" pitchFamily="66" charset="0"/>
              </a:rPr>
              <a:t>A TELHETETLEN KECSKE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D3947E4-33B0-4980-96CC-A4641CB73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42" y="1853248"/>
            <a:ext cx="8522151" cy="4721024"/>
          </a:xfrm>
        </p:spPr>
      </p:pic>
    </p:spTree>
    <p:extLst>
      <p:ext uri="{BB962C8B-B14F-4D97-AF65-F5344CB8AC3E}">
        <p14:creationId xmlns:p14="http://schemas.microsoft.com/office/powerpoint/2010/main" val="418999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CB6405-509E-4682-BEEC-D5FEC43B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2416"/>
            <a:ext cx="5181600" cy="63393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u-H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hu-HU" sz="6000" b="1" dirty="0">
                <a:latin typeface="Comic Sans MS" panose="030F0702030302020204" pitchFamily="66" charset="0"/>
              </a:rPr>
              <a:t>BENEDEK ELEK </a:t>
            </a:r>
          </a:p>
          <a:p>
            <a:pPr marL="0" indent="0" algn="ctr">
              <a:buNone/>
            </a:pPr>
            <a:r>
              <a:rPr lang="hu-HU" sz="4800" b="1" dirty="0">
                <a:latin typeface="Comic Sans MS" panose="030F0702030302020204" pitchFamily="66" charset="0"/>
              </a:rPr>
              <a:t>születésnapján</a:t>
            </a:r>
          </a:p>
          <a:p>
            <a:pPr marL="0" indent="0" algn="ctr">
              <a:buNone/>
            </a:pPr>
            <a:r>
              <a:rPr lang="hu-HU" sz="4800" b="1" dirty="0">
                <a:latin typeface="Comic Sans MS" panose="030F0702030302020204" pitchFamily="66" charset="0"/>
              </a:rPr>
              <a:t> (szeptember 30.) </a:t>
            </a:r>
          </a:p>
          <a:p>
            <a:pPr marL="0" indent="0" algn="ctr">
              <a:buNone/>
            </a:pPr>
            <a:r>
              <a:rPr lang="hu-HU" sz="4800" b="1" dirty="0">
                <a:latin typeface="Comic Sans MS" panose="030F0702030302020204" pitchFamily="66" charset="0"/>
              </a:rPr>
              <a:t>ünnepeljük a  </a:t>
            </a:r>
          </a:p>
          <a:p>
            <a:pPr marL="0" indent="0" algn="ctr">
              <a:buNone/>
            </a:pPr>
            <a:r>
              <a:rPr lang="hu-HU" sz="4800" b="1" dirty="0">
                <a:latin typeface="Comic Sans MS" panose="030F0702030302020204" pitchFamily="66" charset="0"/>
              </a:rPr>
              <a:t>MAGYAR NÉPMESE NAPJÁT. </a:t>
            </a:r>
          </a:p>
        </p:txBody>
      </p:sp>
      <p:pic>
        <p:nvPicPr>
          <p:cNvPr id="3074" name="Picture 2" descr="Benedek Elek (1859 -1929) • író • újságíró • országgyűlési képviselő • a „Nagy">
            <a:extLst>
              <a:ext uri="{FF2B5EF4-FFF2-40B4-BE49-F238E27FC236}">
                <a16:creationId xmlns:a16="http://schemas.microsoft.com/office/drawing/2014/main" id="{A1C2A0C3-C8CF-4E23-B3B1-D473C2FB5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624614"/>
            <a:ext cx="6457765" cy="41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60 éve született Benedek Elek, a nagy mesemondó - Adó Online">
            <a:extLst>
              <a:ext uri="{FF2B5EF4-FFF2-40B4-BE49-F238E27FC236}">
                <a16:creationId xmlns:a16="http://schemas.microsoft.com/office/drawing/2014/main" id="{9A110DF5-DFDE-4B0D-9660-5498A7F0D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r="1" b="1"/>
          <a:stretch/>
        </p:blipFill>
        <p:spPr bwMode="auto">
          <a:xfrm>
            <a:off x="646532" y="1447799"/>
            <a:ext cx="6493910" cy="45720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8C23AC9-C578-4DFC-A3B3-9C0406AB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025" y="1142999"/>
            <a:ext cx="3754987" cy="5373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Benedek Elek egy erdélyi faluban született Kisbaconban </a:t>
            </a:r>
          </a:p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1859-ben.</a:t>
            </a:r>
          </a:p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Gyermekkorában sok népmesét hallott, így megszerette </a:t>
            </a:r>
          </a:p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a meséket.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5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7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Benedek Elek (író) – Wikipédia">
            <a:extLst>
              <a:ext uri="{FF2B5EF4-FFF2-40B4-BE49-F238E27FC236}">
                <a16:creationId xmlns:a16="http://schemas.microsoft.com/office/drawing/2014/main" id="{FBF64DC2-A983-4A7B-BF89-78F4D00C8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-1" b="-1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Rectangle 7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4D04E819-1805-405D-8983-CE004D85D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102" y="1043590"/>
            <a:ext cx="6036273" cy="53289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Budapesten járt egyetemre, újságírással is foglalkozott. Szívügye volt az igényes gyermekirodalom és az iskoláztatás kérdése. </a:t>
            </a:r>
          </a:p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Több verset is írt, de leghíresebbek a gyűjtött népmeséi és saját meséi. Rengeteg mesét gyűjtött és írt le. Több, mint 100 meseválogatása jelent meg. A gyerekek </a:t>
            </a:r>
            <a:r>
              <a:rPr lang="hu-H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Elek apó</a:t>
            </a:r>
            <a:r>
              <a:rPr lang="hu-HU" sz="3200" dirty="0">
                <a:latin typeface="Comic Sans MS" panose="030F0702030302020204" pitchFamily="66" charset="0"/>
              </a:rPr>
              <a:t>nak hívták</a:t>
            </a:r>
            <a:r>
              <a:rPr lang="hu-HU" dirty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82D301-AA18-407D-B44B-4A8A71121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0" y="379119"/>
            <a:ext cx="2087825" cy="27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sillagszemű juhász - Benedek Elek meséi 18. kötete -...">
            <a:extLst>
              <a:ext uri="{FF2B5EF4-FFF2-40B4-BE49-F238E27FC236}">
                <a16:creationId xmlns:a16="http://schemas.microsoft.com/office/drawing/2014/main" id="{47FA4678-ECBE-47EB-BD28-B777A1FA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89" y="703254"/>
            <a:ext cx="2087824" cy="27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D3FBB9F-C551-453F-A8AC-A47213EF1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79" y="479725"/>
            <a:ext cx="2087824" cy="27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nedek ​Elek legszebb meséi 1 (könyv) - Benedek Elek | Rukkola.hu">
            <a:extLst>
              <a:ext uri="{FF2B5EF4-FFF2-40B4-BE49-F238E27FC236}">
                <a16:creationId xmlns:a16="http://schemas.microsoft.com/office/drawing/2014/main" id="{E819994A-1B5C-4CA3-B76E-461D839F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37" y="379118"/>
            <a:ext cx="1914525" cy="27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nedek Elek - A tordai tündérvár - Benedek Elek meséi 23. | 9786156093110">
            <a:extLst>
              <a:ext uri="{FF2B5EF4-FFF2-40B4-BE49-F238E27FC236}">
                <a16:creationId xmlns:a16="http://schemas.microsoft.com/office/drawing/2014/main" id="{64C8A679-9339-431B-A7C9-752E1F3C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96" y="1241276"/>
            <a:ext cx="1771650" cy="27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enedek Elek - Könyvei / Bookline - 1. oldal">
            <a:extLst>
              <a:ext uri="{FF2B5EF4-FFF2-40B4-BE49-F238E27FC236}">
                <a16:creationId xmlns:a16="http://schemas.microsoft.com/office/drawing/2014/main" id="{AC18BCC0-A8D8-41B6-B8DD-125DF31A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" y="3766352"/>
            <a:ext cx="1973591" cy="27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Z ARANYSZŐRŰ BÁRÁNY - BENEDEK ELEK MESÉI 3. - eMAG.hu">
            <a:extLst>
              <a:ext uri="{FF2B5EF4-FFF2-40B4-BE49-F238E27FC236}">
                <a16:creationId xmlns:a16="http://schemas.microsoft.com/office/drawing/2014/main" id="{AB4F1BD3-5FD1-4F8F-85E0-070636CE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47" y="4197738"/>
            <a:ext cx="2143125" cy="24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enedek Elek – Benedek Elek Meséi (1972, Vinyl) - Discogs">
            <a:extLst>
              <a:ext uri="{FF2B5EF4-FFF2-40B4-BE49-F238E27FC236}">
                <a16:creationId xmlns:a16="http://schemas.microsoft.com/office/drawing/2014/main" id="{B00EEEB2-EEDA-443F-90D1-EBB8D0A3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33" y="3628024"/>
            <a:ext cx="2143125" cy="24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irtos és Tartód - Benedek Elek meséi 14.- Benedek Elek - ma">
            <a:extLst>
              <a:ext uri="{FF2B5EF4-FFF2-40B4-BE49-F238E27FC236}">
                <a16:creationId xmlns:a16="http://schemas.microsoft.com/office/drawing/2014/main" id="{A902EB29-A639-40E6-A9B6-E6C3FAA2C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85" y="3874521"/>
            <a:ext cx="17716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A CSODASZARVAS - BENEDEK ELEK MESÉI - eMAG.hu">
            <a:extLst>
              <a:ext uri="{FF2B5EF4-FFF2-40B4-BE49-F238E27FC236}">
                <a16:creationId xmlns:a16="http://schemas.microsoft.com/office/drawing/2014/main" id="{277EB318-2EEF-4FC5-81F1-FD33DD0F2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31" y="43333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5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168D21-A8AE-4854-BBEA-D7F348DE7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714375"/>
            <a:ext cx="11424543" cy="5867400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dirty="0">
                <a:latin typeface="Comic Sans MS" panose="030F0702030302020204" pitchFamily="66" charset="0"/>
              </a:rPr>
              <a:t>Műfordító is volt, </a:t>
            </a:r>
          </a:p>
          <a:p>
            <a:pPr marL="0" indent="0" algn="ctr">
              <a:buNone/>
            </a:pPr>
            <a:r>
              <a:rPr lang="hu-HU" sz="3600" dirty="0">
                <a:latin typeface="Comic Sans MS" panose="030F0702030302020204" pitchFamily="66" charset="0"/>
              </a:rPr>
              <a:t>más népek meséit fordította le magyar nyelvre.</a:t>
            </a:r>
          </a:p>
          <a:p>
            <a:endParaRPr lang="hu-HU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327AC6E5-A568-4B84-A361-6158D283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3" y="2138132"/>
            <a:ext cx="2646195" cy="37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0F4B75F1-2696-4381-B7A5-8C62BEB0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09" y="2795080"/>
            <a:ext cx="2530152" cy="37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62EA4A83-DDF3-4765-9565-3FB5B70B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03" y="2018329"/>
            <a:ext cx="2530152" cy="38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7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00010D-7DFA-48A8-955B-D71D6DA4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3" y="542926"/>
            <a:ext cx="11274640" cy="5905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>
                <a:latin typeface="Comic Sans MS" panose="030F0702030302020204" pitchFamily="66" charset="0"/>
              </a:rPr>
              <a:t>Több folyóirat szerkesztője is volt, mint pl. a        </a:t>
            </a:r>
          </a:p>
          <a:p>
            <a:pPr marL="0" indent="0" algn="ctr">
              <a:buNone/>
            </a:pPr>
            <a:r>
              <a:rPr lang="hu-HU" sz="3200" b="1" dirty="0">
                <a:latin typeface="Comic Sans MS" panose="030F0702030302020204" pitchFamily="66" charset="0"/>
              </a:rPr>
              <a:t>JÓ PAJTÁS </a:t>
            </a:r>
            <a:r>
              <a:rPr lang="hu-HU" sz="3200" dirty="0">
                <a:latin typeface="Comic Sans MS" panose="030F0702030302020204" pitchFamily="66" charset="0"/>
              </a:rPr>
              <a:t>és a </a:t>
            </a:r>
            <a:r>
              <a:rPr lang="hu-HU" sz="3200" b="1" dirty="0">
                <a:latin typeface="Comic Sans MS" panose="030F0702030302020204" pitchFamily="66" charset="0"/>
              </a:rPr>
              <a:t>CIMBORA</a:t>
            </a:r>
            <a:endParaRPr lang="hu-HU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758F869-FBFD-4D45-8B96-2BA8BF24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31" y="1861211"/>
            <a:ext cx="3452811" cy="44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4CA6245-58D5-4210-9E15-6E5B42B1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52" y="1861212"/>
            <a:ext cx="3452812" cy="445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7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C6D2E3BB-3CE8-4802-BE27-EC999BAFB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59798"/>
            <a:ext cx="11425562" cy="6533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72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Mint meseíró, </a:t>
            </a:r>
          </a:p>
          <a:p>
            <a:pPr marL="0" indent="0" algn="ctr">
              <a:buNone/>
            </a:pPr>
            <a:r>
              <a:rPr lang="hu-HU" sz="72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magyar gyermekirodalom </a:t>
            </a:r>
          </a:p>
          <a:p>
            <a:pPr marL="0" indent="0" algn="ctr">
              <a:buNone/>
            </a:pPr>
            <a:r>
              <a:rPr lang="hu-HU" sz="72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egyik megteremtője volt.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768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6" descr="A képen szöveg látható&#10;&#10;Automatikusan generált leírás">
            <a:extLst>
              <a:ext uri="{FF2B5EF4-FFF2-40B4-BE49-F238E27FC236}">
                <a16:creationId xmlns:a16="http://schemas.microsoft.com/office/drawing/2014/main" id="{AAE717D0-30F1-447A-A2B5-B5E1BFA7A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63" y="266330"/>
            <a:ext cx="8149702" cy="62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0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319</TotalTime>
  <Words>376</Words>
  <Application>Microsoft Office PowerPoint</Application>
  <PresentationFormat>Szélesvásznú</PresentationFormat>
  <Paragraphs>55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Comic Sans MS</vt:lpstr>
      <vt:lpstr>Wingdings 3</vt:lpstr>
      <vt:lpstr>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BENEDEK ELEK :  A TELHETETLEN KECSKE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kisibi11@sulid.hu</dc:creator>
  <cp:lastModifiedBy>kisibi11@sulid.hu</cp:lastModifiedBy>
  <cp:revision>29</cp:revision>
  <dcterms:created xsi:type="dcterms:W3CDTF">2021-09-12T07:42:43Z</dcterms:created>
  <dcterms:modified xsi:type="dcterms:W3CDTF">2021-09-29T15:59:37Z</dcterms:modified>
</cp:coreProperties>
</file>